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7432000" cy="36576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1pPr>
    <a:lvl2pPr marL="355564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2pPr>
    <a:lvl3pPr marL="711129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3pPr>
    <a:lvl4pPr marL="1066693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4pPr>
    <a:lvl5pPr marL="1422258" algn="l" rtl="0" fontAlgn="base">
      <a:spcBef>
        <a:spcPct val="0"/>
      </a:spcBef>
      <a:spcAft>
        <a:spcPct val="0"/>
      </a:spcAft>
      <a:defRPr sz="4000" b="1" kern="1200">
        <a:solidFill>
          <a:schemeClr val="tx2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6pPr>
    <a:lvl7pPr marL="2133387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7pPr>
    <a:lvl8pPr marL="2488951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8pPr>
    <a:lvl9pPr marL="2844516" algn="l" defTabSz="711129" rtl="0" eaLnBrk="1" latinLnBrk="0" hangingPunct="1">
      <a:defRPr sz="4000" b="1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5EF"/>
    <a:srgbClr val="D6E4D7"/>
    <a:srgbClr val="EFF7F6"/>
    <a:srgbClr val="E6F2F1"/>
    <a:srgbClr val="AFD6D3"/>
    <a:srgbClr val="F5F9F5"/>
    <a:srgbClr val="E9F3F2"/>
    <a:srgbClr val="E8F5E9"/>
    <a:srgbClr val="DDEDE3"/>
    <a:srgbClr val="BB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8" autoAdjust="0"/>
    <p:restoredTop sz="92998" autoAdjust="0"/>
  </p:normalViewPr>
  <p:slideViewPr>
    <p:cSldViewPr snapToGrid="0">
      <p:cViewPr varScale="1">
        <p:scale>
          <a:sx n="13" d="100"/>
          <a:sy n="13" d="100"/>
        </p:scale>
        <p:origin x="2304" y="114"/>
      </p:cViewPr>
      <p:guideLst>
        <p:guide orient="horz" pos="1152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3A0464C7-F8AD-4A50-AD27-40D0FDC12D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20900" y="696913"/>
            <a:ext cx="2616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720" y="4415708"/>
            <a:ext cx="5486561" cy="41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13B7A587-E767-4728-95DE-8FD9E2FC05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5556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71112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666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42225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77822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3387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88951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44516" algn="l" defTabSz="71112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063" y="264160"/>
            <a:ext cx="16406827" cy="239776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>
          <a:xfrm>
            <a:off x="23785285" y="3265176"/>
            <a:ext cx="3456215" cy="63336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1FE3D-A8A3-3B45-AD1F-AB619885582F}" type="datetime4">
              <a:rPr lang="en-US" smtClean="0"/>
              <a:t>October 18, 2016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53616" y="3018955"/>
            <a:ext cx="23295599" cy="902806"/>
          </a:xfrm>
          <a:prstGeom prst="rect">
            <a:avLst/>
          </a:prstGeom>
        </p:spPr>
        <p:txBody>
          <a:bodyPr vert="horz" lIns="71113" tIns="35556" rIns="71113" bIns="35556"/>
          <a:lstStyle/>
          <a:p>
            <a:pPr lvl="0"/>
            <a:r>
              <a:rPr lang="en-US" dirty="0" smtClean="0"/>
              <a:t>Click to add authors and institutions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3828" y="4465561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443528" y="4504266"/>
            <a:ext cx="8599884" cy="14683620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18474588" y="4499428"/>
            <a:ext cx="8599884" cy="14688458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38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944352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18474588" y="19659133"/>
            <a:ext cx="8599884" cy="14722325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 lIns="71113" tIns="35556" rIns="71113" bIns="35556"/>
          <a:lstStyle>
            <a:lvl1pPr>
              <a:defRPr sz="3100">
                <a:solidFill>
                  <a:schemeClr val="tx1"/>
                </a:solidFill>
              </a:defRPr>
            </a:lvl1pPr>
            <a:lvl2pPr marL="355564" indent="-355564">
              <a:defRPr sz="2800"/>
            </a:lvl2pPr>
            <a:lvl3pPr marL="711129" indent="-355564">
              <a:defRPr sz="2500"/>
            </a:lvl3pPr>
            <a:lvl4pPr marL="1066693" indent="-355564">
              <a:defRPr sz="2500"/>
            </a:lvl4pPr>
            <a:lvl5pPr marL="1422258" indent="-355564">
              <a:defRPr sz="25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1" y="34716722"/>
            <a:ext cx="27432001" cy="1859278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" y="0"/>
            <a:ext cx="27432001" cy="2920789"/>
          </a:xfrm>
          <a:prstGeom prst="rect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sp>
        <p:nvSpPr>
          <p:cNvPr id="23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0787062" y="285730"/>
            <a:ext cx="16406827" cy="234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3339" tIns="177782" rIns="213339" bIns="1777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4" name="Text Box 212"/>
          <p:cNvSpPr txBox="1">
            <a:spLocks noChangeArrowheads="1"/>
          </p:cNvSpPr>
          <p:nvPr userDrawn="1"/>
        </p:nvSpPr>
        <p:spPr bwMode="auto">
          <a:xfrm>
            <a:off x="23715034" y="2399543"/>
            <a:ext cx="3862582" cy="502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1113" tIns="35556" rIns="71113" bIns="35556">
            <a:spAutoFit/>
          </a:bodyPr>
          <a:lstStyle/>
          <a:p>
            <a:pPr defTabSz="2928468">
              <a:defRPr/>
            </a:pPr>
            <a:r>
              <a:rPr lang="en-US" sz="2800" dirty="0">
                <a:solidFill>
                  <a:srgbClr val="BBE0E3"/>
                </a:solidFill>
              </a:rPr>
              <a:t>http:/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r>
              <a:rPr lang="en-US" sz="2800" dirty="0" err="1" smtClean="0">
                <a:solidFill>
                  <a:srgbClr val="BBE0E3"/>
                </a:solidFill>
              </a:rPr>
              <a:t>terraswarm.org</a:t>
            </a:r>
            <a:r>
              <a:rPr lang="en-US" sz="2800" dirty="0" smtClean="0">
                <a:solidFill>
                  <a:srgbClr val="BBE0E3"/>
                </a:solidFill>
              </a:rPr>
              <a:t>/</a:t>
            </a:r>
            <a:endParaRPr lang="en-US" sz="2800" dirty="0">
              <a:solidFill>
                <a:srgbClr val="BBE0E3"/>
              </a:solidFill>
            </a:endParaRPr>
          </a:p>
        </p:txBody>
      </p:sp>
      <p:pic>
        <p:nvPicPr>
          <p:cNvPr id="25" name="Picture 24" descr="EarthSwarmSmal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725" cy="2936240"/>
          </a:xfrm>
          <a:prstGeom prst="rect">
            <a:avLst/>
          </a:prstGeom>
        </p:spPr>
      </p:pic>
      <p:pic>
        <p:nvPicPr>
          <p:cNvPr id="26" name="Picture 25" descr="swarmGlobeFad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04" y="1262026"/>
            <a:ext cx="8879388" cy="1657486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2562225" y="212695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41405" y="189462"/>
            <a:ext cx="4277284" cy="1025914"/>
          </a:xfrm>
          <a:prstGeom prst="rect">
            <a:avLst/>
          </a:prstGeom>
          <a:noFill/>
        </p:spPr>
        <p:txBody>
          <a:bodyPr wrap="none" lIns="71113" tIns="35556" rIns="71113" bIns="35556" rtlCol="0">
            <a:spAutoFit/>
          </a:bodyPr>
          <a:lstStyle/>
          <a:p>
            <a:r>
              <a:rPr lang="en-US" sz="62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62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-1" y="2923812"/>
            <a:ext cx="27432001" cy="1109683"/>
          </a:xfrm>
          <a:prstGeom prst="rect">
            <a:avLst/>
          </a:prstGeom>
          <a:solidFill>
            <a:srgbClr val="DAEDEF"/>
          </a:solidFill>
          <a:ln>
            <a:solidFill>
              <a:srgbClr val="2D2D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113" tIns="35556" rIns="71113" bIns="35556"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STARnet-web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0" y="34940792"/>
            <a:ext cx="1303936" cy="1390865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1804908" y="34998720"/>
            <a:ext cx="25397194" cy="1157240"/>
          </a:xfrm>
          <a:prstGeom prst="rect">
            <a:avLst/>
          </a:prstGeom>
          <a:noFill/>
        </p:spPr>
        <p:txBody>
          <a:bodyPr wrap="square" lIns="71113" tIns="35556" rIns="71113" bIns="35556" rtlCol="0">
            <a:spAutoFit/>
          </a:bodyPr>
          <a:lstStyle/>
          <a:p>
            <a:r>
              <a:rPr lang="en-US" sz="3400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sz="3400" b="1" dirty="0">
              <a:solidFill>
                <a:srgbClr val="679CD6"/>
              </a:solidFill>
            </a:endParaRPr>
          </a:p>
        </p:txBody>
      </p:sp>
      <p:sp>
        <p:nvSpPr>
          <p:cNvPr id="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785285" y="3207924"/>
            <a:ext cx="3456215" cy="56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1113" tIns="35556" rIns="71113" bIns="35556" numCol="1" anchor="t" anchorCtr="0" compatLnSpc="1">
            <a:prstTxWarp prst="textNoShape">
              <a:avLst/>
            </a:prstTxWarp>
          </a:bodyPr>
          <a:lstStyle>
            <a:lvl1pPr algn="r">
              <a:defRPr sz="25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D05E693D-F489-0045-8378-4157BCAF8227}" type="datetime4">
              <a:rPr lang="en-US" smtClean="0"/>
              <a:pPr>
                <a:defRPr/>
              </a:pPr>
              <a:t>October 18, 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2pPr>
      <a:lvl3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3pPr>
      <a:lvl4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4pPr>
      <a:lvl5pPr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5pPr>
      <a:lvl6pPr marL="355564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6pPr>
      <a:lvl7pPr marL="711129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7pPr>
      <a:lvl8pPr marL="1066693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8pPr>
      <a:lvl9pPr marL="1422258" algn="l" defTabSz="2928468" rtl="0" eaLnBrk="1" fontAlgn="base" hangingPunct="1">
        <a:spcBef>
          <a:spcPct val="0"/>
        </a:spcBef>
        <a:spcAft>
          <a:spcPct val="0"/>
        </a:spcAft>
        <a:defRPr sz="5900" b="1">
          <a:solidFill>
            <a:schemeClr val="tx2"/>
          </a:solidFill>
          <a:latin typeface="Arial" charset="0"/>
        </a:defRPr>
      </a:lvl9pPr>
    </p:titleStyle>
    <p:bodyStyle>
      <a:lvl1pPr marL="266673" indent="-266673" algn="l" defTabSz="2928468" rtl="0" eaLnBrk="1" fontAlgn="base" hangingPunct="1">
        <a:spcBef>
          <a:spcPct val="20000"/>
        </a:spcBef>
        <a:spcAft>
          <a:spcPct val="0"/>
        </a:spcAft>
        <a:defRPr sz="4700">
          <a:solidFill>
            <a:srgbClr val="2D2D8A"/>
          </a:solidFill>
          <a:latin typeface="+mn-lt"/>
          <a:ea typeface="+mn-ea"/>
          <a:cs typeface="+mn-cs"/>
        </a:defRPr>
      </a:lvl1pPr>
      <a:lvl2pPr marL="2375368" indent="-913603" algn="l" defTabSz="2928468" rtl="0" eaLnBrk="1" fontAlgn="base" hangingPunct="1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59351" indent="-730882" algn="l" defTabSz="2928468" rtl="0" eaLnBrk="1" fontAlgn="base" hangingPunct="1">
        <a:spcBef>
          <a:spcPct val="20000"/>
        </a:spcBef>
        <a:spcAft>
          <a:spcPct val="0"/>
        </a:spcAft>
        <a:buChar char="•"/>
        <a:defRPr sz="7800">
          <a:solidFill>
            <a:schemeClr val="tx1"/>
          </a:solidFill>
          <a:latin typeface="+mn-lt"/>
        </a:defRPr>
      </a:lvl3pPr>
      <a:lvl4pPr marL="5121116" indent="-730882" algn="l" defTabSz="2928468" rtl="0" eaLnBrk="1" fontAlgn="base" hangingPunct="1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582881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38445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94009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649574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005138" indent="-730882" algn="l" defTabSz="2928468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5564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1129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693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258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822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87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8951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44516" algn="l" defTabSz="71112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4"/>
          <p:cNvSpPr>
            <a:spLocks noGrp="1"/>
          </p:cNvSpPr>
          <p:nvPr>
            <p:ph sz="quarter" idx="12"/>
          </p:nvPr>
        </p:nvSpPr>
        <p:spPr>
          <a:xfrm>
            <a:off x="328040" y="10619025"/>
            <a:ext cx="26611596" cy="1202039"/>
          </a:xfr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txBody>
          <a:bodyPr rIns="914400"/>
          <a:lstStyle/>
          <a:p>
            <a:pPr algn="r"/>
            <a:r>
              <a:rPr lang="en-US" sz="6600" dirty="0" smtClean="0">
                <a:latin typeface="+mj-lt"/>
              </a:rPr>
              <a:t>Programming the Internet of a Few Things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353616" y="4723311"/>
            <a:ext cx="26637172" cy="589394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6600" dirty="0" smtClean="0">
                <a:latin typeface="+mj-lt"/>
              </a:rPr>
              <a:t> Accessors: Go with the flow.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Accessors: Scalable </a:t>
            </a:r>
            <a:r>
              <a:rPr lang="en-US" dirty="0" err="1" smtClean="0"/>
              <a:t>IoT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A1FE3D-A8A3-3B45-AD1F-AB619885582F}" type="datetime4">
              <a:rPr lang="en-US" smtClean="0"/>
              <a:t>October 18, 2016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3616" y="3018955"/>
            <a:ext cx="24536569" cy="892559"/>
          </a:xfrm>
        </p:spPr>
        <p:txBody>
          <a:bodyPr/>
          <a:lstStyle/>
          <a:p>
            <a:r>
              <a:rPr lang="en-US" dirty="0" smtClean="0"/>
              <a:t>Elizabeth </a:t>
            </a:r>
            <a:r>
              <a:rPr lang="en-US" dirty="0" err="1" smtClean="0"/>
              <a:t>Osyk</a:t>
            </a:r>
            <a:r>
              <a:rPr lang="en-US" dirty="0" smtClean="0"/>
              <a:t>, Jian Wu, Christopher Brooks, </a:t>
            </a:r>
            <a:r>
              <a:rPr lang="en-US" dirty="0" err="1" smtClean="0"/>
              <a:t>Roozbeh</a:t>
            </a:r>
            <a:r>
              <a:rPr lang="en-US" dirty="0" smtClean="0"/>
              <a:t> </a:t>
            </a:r>
            <a:r>
              <a:rPr lang="en-US" dirty="0" err="1" smtClean="0"/>
              <a:t>Jafari</a:t>
            </a:r>
            <a:r>
              <a:rPr lang="en-US" dirty="0" smtClean="0"/>
              <a:t>, Edward Lee (UCB, TAMU)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51000" y="35814000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610" y="4921547"/>
            <a:ext cx="1758343" cy="1029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803" y="4921547"/>
            <a:ext cx="1300691" cy="1153280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328040" y="26209372"/>
            <a:ext cx="26637172" cy="1332548"/>
          </a:xfrm>
          <a:blipFill>
            <a:blip r:embed="rId5"/>
            <a:stretch>
              <a:fillRect/>
            </a:stretch>
          </a:blipFill>
        </p:spPr>
        <p:txBody>
          <a:bodyPr rIns="914400"/>
          <a:lstStyle/>
          <a:p>
            <a:pPr algn="r"/>
            <a:r>
              <a:rPr lang="en-US" sz="6600" dirty="0" smtClean="0">
                <a:latin typeface="+mj-lt"/>
              </a:rPr>
              <a:t>Programming the Internet of Everything </a:t>
            </a:r>
            <a:endParaRPr lang="en-US" dirty="0"/>
          </a:p>
        </p:txBody>
      </p:sp>
      <p:sp>
        <p:nvSpPr>
          <p:cNvPr id="21" name="Content Placeholder 4"/>
          <p:cNvSpPr>
            <a:spLocks noGrp="1"/>
          </p:cNvSpPr>
          <p:nvPr>
            <p:ph sz="quarter" idx="12"/>
          </p:nvPr>
        </p:nvSpPr>
        <p:spPr>
          <a:xfrm>
            <a:off x="289676" y="32759063"/>
            <a:ext cx="26637172" cy="1281264"/>
          </a:xfrm>
          <a:blipFill>
            <a:blip r:embed="rId6"/>
            <a:stretch>
              <a:fillRect/>
            </a:stretch>
          </a:blipFill>
        </p:spPr>
        <p:txBody>
          <a:bodyPr rIns="914400"/>
          <a:lstStyle/>
          <a:p>
            <a:pPr algn="r"/>
            <a:r>
              <a:rPr lang="en-US" sz="6600" dirty="0" smtClean="0">
                <a:latin typeface="+mj-lt"/>
              </a:rPr>
              <a:t>Challenges </a:t>
            </a:r>
            <a:endParaRPr lang="en-US" dirty="0"/>
          </a:p>
        </p:txBody>
      </p:sp>
      <p:sp>
        <p:nvSpPr>
          <p:cNvPr id="24" name="Content Placeholder 4"/>
          <p:cNvSpPr>
            <a:spLocks noGrp="1"/>
          </p:cNvSpPr>
          <p:nvPr>
            <p:ph sz="quarter" idx="12"/>
          </p:nvPr>
        </p:nvSpPr>
        <p:spPr>
          <a:xfrm>
            <a:off x="328040" y="27847391"/>
            <a:ext cx="26611596" cy="4935843"/>
          </a:xfrm>
          <a:noFill/>
        </p:spPr>
        <p:txBody>
          <a:bodyPr/>
          <a:lstStyle/>
          <a:p>
            <a:r>
              <a:rPr lang="en-US" sz="6600" dirty="0" smtClean="0"/>
              <a:t> Maintain control.</a:t>
            </a:r>
            <a:endParaRPr lang="en-US" sz="6600" dirty="0"/>
          </a:p>
          <a:p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(Reformat text nicely).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Many </a:t>
            </a:r>
            <a:r>
              <a:rPr lang="en-US" dirty="0" err="1" smtClean="0"/>
              <a:t>IoT</a:t>
            </a:r>
            <a:r>
              <a:rPr lang="en-US" dirty="0" smtClean="0"/>
              <a:t> systems will be control systems; therefore, we need REAL real-time support - proper timing abstractions and host implementations.  Includes timed model of computation, preserving order of events.  Note that </a:t>
            </a:r>
            <a:r>
              <a:rPr lang="en-US" dirty="0" err="1" smtClean="0"/>
              <a:t>Javascript</a:t>
            </a:r>
            <a:r>
              <a:rPr lang="en-US" dirty="0" smtClean="0"/>
              <a:t> timers aren’t real-time timers.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Mention vertical and horizontal contracts?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Other challenges to mention?  Can think of plenty.  Deployment, synthesizing new apps instead of finding an existing exact match, …</a:t>
            </a:r>
            <a:endParaRPr lang="en-US" dirty="0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12"/>
          </p:nvPr>
        </p:nvSpPr>
        <p:spPr>
          <a:xfrm>
            <a:off x="379192" y="12906268"/>
            <a:ext cx="26611596" cy="13303104"/>
          </a:xfrm>
          <a:noFill/>
        </p:spPr>
        <p:txBody>
          <a:bodyPr/>
          <a:lstStyle/>
          <a:p>
            <a:r>
              <a:rPr lang="en-US" sz="6600" dirty="0"/>
              <a:t> </a:t>
            </a:r>
            <a:r>
              <a:rPr lang="en-US" sz="6600" dirty="0" smtClean="0"/>
              <a:t>Write once, run anywhere. </a:t>
            </a:r>
          </a:p>
          <a:p>
            <a:endParaRPr lang="en-US" sz="6600" dirty="0"/>
          </a:p>
          <a:p>
            <a:endParaRPr lang="en-US" sz="6600" dirty="0" smtClean="0"/>
          </a:p>
          <a:p>
            <a:endParaRPr lang="en-US" sz="6600" dirty="0" smtClean="0"/>
          </a:p>
          <a:p>
            <a:endParaRPr lang="en-US" sz="6600" dirty="0"/>
          </a:p>
          <a:p>
            <a:r>
              <a:rPr lang="en-US" sz="6600" dirty="0" smtClean="0"/>
              <a:t> Take it to a higher level (of abstraction).                      </a:t>
            </a:r>
            <a:endParaRPr lang="en-US" sz="6600" dirty="0"/>
          </a:p>
          <a:p>
            <a:endParaRPr lang="en-US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330233" y="24095603"/>
            <a:ext cx="950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Smartwatch:  Gestures are an </a:t>
            </a:r>
          </a:p>
          <a:p>
            <a:pPr algn="ctr"/>
            <a:r>
              <a:rPr lang="en-US" dirty="0" smtClean="0"/>
              <a:t>abstraction of the original data stream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923640" y="2377283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Inheritance and composites </a:t>
            </a:r>
          </a:p>
          <a:p>
            <a:pPr algn="ctr"/>
            <a:r>
              <a:rPr lang="en-US" dirty="0" smtClean="0"/>
              <a:t>also supported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489682" y="6126753"/>
            <a:ext cx="423866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An </a:t>
            </a:r>
            <a:r>
              <a:rPr lang="en-US" sz="3200" dirty="0" smtClean="0"/>
              <a:t>accessor</a:t>
            </a:r>
            <a:r>
              <a:rPr lang="en-US" sz="3200" b="0" dirty="0" smtClean="0"/>
              <a:t> wraps a </a:t>
            </a:r>
          </a:p>
          <a:p>
            <a:r>
              <a:rPr lang="en-US" sz="3200" b="0" dirty="0" smtClean="0"/>
              <a:t>(possibly remote) </a:t>
            </a:r>
          </a:p>
          <a:p>
            <a:r>
              <a:rPr lang="en-US" sz="3200" b="0" dirty="0" smtClean="0"/>
              <a:t>device or service </a:t>
            </a:r>
          </a:p>
          <a:p>
            <a:r>
              <a:rPr lang="en-US" sz="3200" b="0" dirty="0" smtClean="0"/>
              <a:t>in an </a:t>
            </a:r>
            <a:r>
              <a:rPr lang="en-US" sz="3200" dirty="0" smtClean="0"/>
              <a:t>actor interface</a:t>
            </a:r>
            <a:r>
              <a:rPr lang="en-US" sz="3200" b="0" dirty="0" smtClean="0"/>
              <a:t>.</a:t>
            </a:r>
          </a:p>
          <a:p>
            <a:endParaRPr lang="en-US" sz="3200" b="0" dirty="0"/>
          </a:p>
          <a:p>
            <a:r>
              <a:rPr lang="en-US" sz="3200" b="0" dirty="0" smtClean="0"/>
              <a:t>Accessors can be </a:t>
            </a:r>
          </a:p>
          <a:p>
            <a:r>
              <a:rPr lang="en-US" sz="3200" b="0" dirty="0" smtClean="0"/>
              <a:t>composed to form </a:t>
            </a:r>
          </a:p>
          <a:p>
            <a:r>
              <a:rPr lang="en-US" sz="3200" dirty="0" err="1" smtClean="0"/>
              <a:t>swarmlets</a:t>
            </a:r>
            <a:r>
              <a:rPr lang="en-US" sz="3200" b="0" dirty="0" smtClean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216610" y="6145142"/>
            <a:ext cx="94291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The architecture encourages composition of </a:t>
            </a:r>
          </a:p>
          <a:p>
            <a:r>
              <a:rPr lang="en-US" sz="3200" b="0" dirty="0" smtClean="0"/>
              <a:t>heterogeneous, multi-vendor devices and services.</a:t>
            </a:r>
          </a:p>
          <a:p>
            <a:endParaRPr lang="en-US" sz="3200" b="0" dirty="0"/>
          </a:p>
          <a:p>
            <a:r>
              <a:rPr lang="en-US" sz="3200" b="0" dirty="0"/>
              <a:t>Creating interfaces to various data streams</a:t>
            </a:r>
          </a:p>
          <a:p>
            <a:r>
              <a:rPr lang="en-US" sz="3200" b="0" dirty="0"/>
              <a:t>is the current focus of most </a:t>
            </a:r>
            <a:r>
              <a:rPr lang="en-US" sz="3200" b="0" dirty="0" err="1"/>
              <a:t>IoT</a:t>
            </a:r>
            <a:r>
              <a:rPr lang="en-US" sz="3200" b="0" dirty="0"/>
              <a:t> platforms</a:t>
            </a:r>
            <a:r>
              <a:rPr lang="en-US" sz="3200" b="0" dirty="0" smtClean="0"/>
              <a:t>.</a:t>
            </a:r>
            <a:endParaRPr lang="en-US" sz="32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846768" y="6126753"/>
            <a:ext cx="523733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/>
              <a:t>The Internet of Things </a:t>
            </a:r>
          </a:p>
          <a:p>
            <a:pPr algn="ctr"/>
            <a:r>
              <a:rPr lang="en-US" sz="3200" b="0" dirty="0" smtClean="0"/>
              <a:t>generally uses</a:t>
            </a:r>
          </a:p>
          <a:p>
            <a:pPr algn="ctr"/>
            <a:r>
              <a:rPr lang="en-US" sz="3200" b="0" dirty="0"/>
              <a:t>a</a:t>
            </a:r>
            <a:r>
              <a:rPr lang="en-US" sz="3200" b="0" dirty="0" smtClean="0"/>
              <a:t>n </a:t>
            </a:r>
            <a:r>
              <a:rPr lang="en-US" sz="3200" dirty="0" smtClean="0"/>
              <a:t>actor-oriented</a:t>
            </a:r>
            <a:r>
              <a:rPr lang="en-US" sz="3200" b="0" dirty="0" smtClean="0"/>
              <a:t> </a:t>
            </a:r>
          </a:p>
          <a:p>
            <a:pPr algn="ctr"/>
            <a:r>
              <a:rPr lang="en-US" sz="3200" b="0" dirty="0" smtClean="0"/>
              <a:t>programming paradigm.</a:t>
            </a:r>
          </a:p>
          <a:p>
            <a:pPr algn="ctr"/>
            <a:endParaRPr lang="en-US" sz="3200" b="0" dirty="0"/>
          </a:p>
          <a:p>
            <a:pPr algn="ctr"/>
            <a:r>
              <a:rPr lang="en-US" sz="3200" b="0" dirty="0" smtClean="0"/>
              <a:t>React to </a:t>
            </a:r>
            <a:r>
              <a:rPr lang="en-US" sz="3200" dirty="0" smtClean="0"/>
              <a:t>streaming input</a:t>
            </a:r>
            <a:r>
              <a:rPr lang="en-US" sz="3200" b="0" dirty="0" smtClean="0"/>
              <a:t>, </a:t>
            </a:r>
          </a:p>
          <a:p>
            <a:pPr algn="ctr"/>
            <a:r>
              <a:rPr lang="en-US" sz="3200" b="0" dirty="0" smtClean="0"/>
              <a:t>produce </a:t>
            </a:r>
            <a:r>
              <a:rPr lang="en-US" sz="3200" dirty="0" smtClean="0"/>
              <a:t>streaming output</a:t>
            </a:r>
            <a:r>
              <a:rPr lang="en-US" sz="3200" b="0" dirty="0" smtClean="0"/>
              <a:t>.</a:t>
            </a:r>
            <a:endParaRPr lang="en-US" sz="32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40" y="6141500"/>
            <a:ext cx="5286375" cy="4010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202" y="9140496"/>
            <a:ext cx="1685925" cy="466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827" y="9054770"/>
            <a:ext cx="40481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5285" y="9164307"/>
            <a:ext cx="110490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23136" y="9910137"/>
            <a:ext cx="2076450" cy="5238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465433" y="16248578"/>
            <a:ext cx="5559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Add some pictures of hosts.  </a:t>
            </a:r>
          </a:p>
          <a:p>
            <a:r>
              <a:rPr lang="en-US" sz="3200" b="0" dirty="0" smtClean="0"/>
              <a:t>Label Java, Node.js, browser.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15414" y="14546040"/>
            <a:ext cx="358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/>
              <a:t>JavaScript, to</a:t>
            </a:r>
          </a:p>
          <a:p>
            <a:r>
              <a:rPr lang="en-US" sz="3200" b="0" dirty="0" smtClean="0"/>
              <a:t>Module, to </a:t>
            </a:r>
          </a:p>
          <a:p>
            <a:r>
              <a:rPr lang="en-US" sz="3200" b="0" dirty="0" smtClean="0"/>
              <a:t>Host (picture)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577035" y="14841209"/>
            <a:ext cx="11535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/>
              <a:t>The testing platform follows the same.  </a:t>
            </a:r>
          </a:p>
          <a:p>
            <a:r>
              <a:rPr lang="en-US" sz="3200" b="0" dirty="0" smtClean="0"/>
              <a:t>Add some more about testing.  </a:t>
            </a:r>
          </a:p>
          <a:p>
            <a:r>
              <a:rPr lang="en-US" sz="3200" b="0" dirty="0" smtClean="0"/>
              <a:t>Unit test, Behavior-driven testing.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043" y="21571296"/>
            <a:ext cx="1245358" cy="21390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20602" y="20722195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Movement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52809" y="21466051"/>
            <a:ext cx="2296488" cy="22964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9342" y="21644897"/>
            <a:ext cx="3838197" cy="19747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1634317" y="22223351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Picture?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15414" y="20690809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Gesture detection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31100" y="2069080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Gesture reaction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131341" y="20722195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/>
              <a:t>Light control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55553" y="17321237"/>
            <a:ext cx="77189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Accessors use a common API </a:t>
            </a:r>
          </a:p>
          <a:p>
            <a:r>
              <a:rPr lang="en-US" dirty="0"/>
              <a:t> </a:t>
            </a:r>
            <a:r>
              <a:rPr lang="en-US" dirty="0" smtClean="0"/>
              <a:t> plus host-specific modules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764709" y="17597533"/>
            <a:ext cx="6255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tests anywhere, too.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180329" y="5042706"/>
            <a:ext cx="351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/>
              <a:t>…more pictures</a:t>
            </a:r>
          </a:p>
        </p:txBody>
      </p:sp>
    </p:spTree>
    <p:extLst>
      <p:ext uri="{BB962C8B-B14F-4D97-AF65-F5344CB8AC3E}">
        <p14:creationId xmlns:p14="http://schemas.microsoft.com/office/powerpoint/2010/main" val="392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udent Research Day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TerraSwarmPosterTemplateVertical-1</Template>
  <TotalTime>2696</TotalTime>
  <Words>301</Words>
  <Application>Microsoft Office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Myriad Pro</vt:lpstr>
      <vt:lpstr>Student Research Day</vt:lpstr>
      <vt:lpstr>Accessors: Scalable IoT Programming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</dc:creator>
  <cp:lastModifiedBy>Beth</cp:lastModifiedBy>
  <cp:revision>69</cp:revision>
  <cp:lastPrinted>2013-10-01T14:44:32Z</cp:lastPrinted>
  <dcterms:created xsi:type="dcterms:W3CDTF">2016-09-29T02:09:46Z</dcterms:created>
  <dcterms:modified xsi:type="dcterms:W3CDTF">2016-10-19T03:52:45Z</dcterms:modified>
</cp:coreProperties>
</file>